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3" r:id="rId7"/>
    <p:sldId id="261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70B6-593A-324D-A0F6-E7C951E27C80}" type="datetimeFigureOut">
              <a:rPr lang="es-ES" smtClean="0"/>
              <a:t>9/7/19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9B18-E1F8-D54B-B4CB-BDB1A55808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82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70B6-593A-324D-A0F6-E7C951E27C80}" type="datetimeFigureOut">
              <a:rPr lang="es-ES" smtClean="0"/>
              <a:t>9/7/19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9B18-E1F8-D54B-B4CB-BDB1A55808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9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70B6-593A-324D-A0F6-E7C951E27C80}" type="datetimeFigureOut">
              <a:rPr lang="es-ES" smtClean="0"/>
              <a:t>9/7/19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9B18-E1F8-D54B-B4CB-BDB1A55808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02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70B6-593A-324D-A0F6-E7C951E27C80}" type="datetimeFigureOut">
              <a:rPr lang="es-ES" smtClean="0"/>
              <a:t>9/7/19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9B18-E1F8-D54B-B4CB-BDB1A55808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70B6-593A-324D-A0F6-E7C951E27C80}" type="datetimeFigureOut">
              <a:rPr lang="es-ES" smtClean="0"/>
              <a:t>9/7/19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9B18-E1F8-D54B-B4CB-BDB1A55808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70B6-593A-324D-A0F6-E7C951E27C80}" type="datetimeFigureOut">
              <a:rPr lang="es-ES" smtClean="0"/>
              <a:t>9/7/19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9B18-E1F8-D54B-B4CB-BDB1A55808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4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70B6-593A-324D-A0F6-E7C951E27C80}" type="datetimeFigureOut">
              <a:rPr lang="es-ES" smtClean="0"/>
              <a:t>9/7/19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9B18-E1F8-D54B-B4CB-BDB1A55808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06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70B6-593A-324D-A0F6-E7C951E27C80}" type="datetimeFigureOut">
              <a:rPr lang="es-ES" smtClean="0"/>
              <a:t>9/7/19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9B18-E1F8-D54B-B4CB-BDB1A55808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19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70B6-593A-324D-A0F6-E7C951E27C80}" type="datetimeFigureOut">
              <a:rPr lang="es-ES" smtClean="0"/>
              <a:t>9/7/19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9B18-E1F8-D54B-B4CB-BDB1A55808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84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70B6-593A-324D-A0F6-E7C951E27C80}" type="datetimeFigureOut">
              <a:rPr lang="es-ES" smtClean="0"/>
              <a:t>9/7/19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9B18-E1F8-D54B-B4CB-BDB1A55808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6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70B6-593A-324D-A0F6-E7C951E27C80}" type="datetimeFigureOut">
              <a:rPr lang="es-ES" smtClean="0"/>
              <a:t>9/7/19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9B18-E1F8-D54B-B4CB-BDB1A55808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93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E70B6-593A-324D-A0F6-E7C951E27C80}" type="datetimeFigureOut">
              <a:rPr lang="es-ES" smtClean="0"/>
              <a:t>9/7/19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9B18-E1F8-D54B-B4CB-BDB1A55808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99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88630" y="1226558"/>
            <a:ext cx="7458370" cy="2814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600" dirty="0" smtClean="0">
                <a:latin typeface="Barriecito Regular"/>
                <a:cs typeface="Barriecito Regular"/>
              </a:rPr>
              <a:t>Bienvenidos</a:t>
            </a:r>
          </a:p>
          <a:p>
            <a:r>
              <a:rPr lang="es-ES" sz="5000" dirty="0">
                <a:latin typeface="Barriecito Regular"/>
                <a:cs typeface="Barriecito Regular"/>
              </a:rPr>
              <a:t>a</a:t>
            </a:r>
            <a:r>
              <a:rPr lang="es-ES" sz="5000" dirty="0" smtClean="0">
                <a:latin typeface="Barriecito Regular"/>
                <a:cs typeface="Barriecito Regular"/>
              </a:rPr>
              <a:t>l nuevo curso</a:t>
            </a:r>
            <a:endParaRPr lang="es-ES" sz="5000" dirty="0">
              <a:latin typeface="Barriecito Regular"/>
              <a:cs typeface="Barriecito Regular"/>
            </a:endParaRPr>
          </a:p>
        </p:txBody>
      </p:sp>
      <p:pic>
        <p:nvPicPr>
          <p:cNvPr id="5" name="Imagen 4" descr="Captura de pantalla 2017-09-26 a la(s) 6.2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16" y="4040658"/>
            <a:ext cx="5461000" cy="1104900"/>
          </a:xfrm>
          <a:prstGeom prst="rect">
            <a:avLst/>
          </a:prstGeom>
        </p:spPr>
      </p:pic>
      <p:pic>
        <p:nvPicPr>
          <p:cNvPr id="6" name="Imagen 5" descr="logosinfondoletrasnegr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34" y="5525682"/>
            <a:ext cx="1635185" cy="12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4952" y="607294"/>
            <a:ext cx="8095665" cy="3511793"/>
          </a:xfrm>
        </p:spPr>
        <p:txBody>
          <a:bodyPr>
            <a:normAutofit/>
          </a:bodyPr>
          <a:lstStyle/>
          <a:p>
            <a:r>
              <a:rPr lang="es-ES" sz="4500" dirty="0" smtClean="0">
                <a:latin typeface="Century Gothic"/>
                <a:cs typeface="Century Gothic"/>
              </a:rPr>
              <a:t>Este va a ser un gran año que vamos a compartir</a:t>
            </a:r>
            <a:r>
              <a:rPr lang="es-ES_tradnl" sz="4500" dirty="0" smtClean="0">
                <a:latin typeface="Century Gothic"/>
                <a:cs typeface="Century Gothic"/>
              </a:rPr>
              <a:t>... </a:t>
            </a:r>
            <a:br>
              <a:rPr lang="es-ES_tradnl" sz="4500" dirty="0" smtClean="0">
                <a:latin typeface="Century Gothic"/>
                <a:cs typeface="Century Gothic"/>
              </a:rPr>
            </a:br>
            <a:r>
              <a:rPr lang="es-ES_tradnl" sz="4200" dirty="0" smtClean="0">
                <a:latin typeface="Century Gothic"/>
                <a:cs typeface="Century Gothic"/>
              </a:rPr>
              <a:t>¡Ayudémonos y disfrutémoslo!</a:t>
            </a:r>
            <a:endParaRPr lang="es-ES" sz="4200" dirty="0">
              <a:latin typeface="Century Gothic"/>
              <a:cs typeface="Century Gothic"/>
            </a:endParaRPr>
          </a:p>
        </p:txBody>
      </p:sp>
      <p:pic>
        <p:nvPicPr>
          <p:cNvPr id="8" name="Imagen 7" descr="Captura de pantalla 2017-09-26 a la(s) 5.5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24" y="0"/>
            <a:ext cx="2238875" cy="158956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4026" y="4044189"/>
            <a:ext cx="88641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smtClean="0">
                <a:latin typeface="Barriecito Regular"/>
                <a:cs typeface="Barriecito Regular"/>
              </a:rPr>
              <a:t>Recuerden que estoy </a:t>
            </a:r>
            <a:r>
              <a:rPr lang="es-ES" sz="2500" dirty="0" err="1" smtClean="0">
                <a:latin typeface="Barriecito Regular"/>
                <a:cs typeface="Barriecito Regular"/>
              </a:rPr>
              <a:t>aqu</a:t>
            </a:r>
            <a:r>
              <a:rPr lang="cs-CZ" sz="2500" dirty="0" err="1" smtClean="0">
                <a:latin typeface="Barriecito Regular"/>
                <a:cs typeface="Barriecito Regular"/>
              </a:rPr>
              <a:t>í</a:t>
            </a:r>
            <a:r>
              <a:rPr lang="es-ES" sz="2500" dirty="0" smtClean="0">
                <a:latin typeface="Barriecito Regular"/>
                <a:cs typeface="Barriecito Regular"/>
              </a:rPr>
              <a:t> para ayudarles y ayudar a sus hijos</a:t>
            </a:r>
            <a:endParaRPr lang="es-ES" sz="2500" dirty="0">
              <a:latin typeface="Barriecito Regular"/>
              <a:cs typeface="Barriecito Regular"/>
            </a:endParaRPr>
          </a:p>
        </p:txBody>
      </p:sp>
      <p:pic>
        <p:nvPicPr>
          <p:cNvPr id="6" name="Imagen 5" descr="logosinfondoletrasnegr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08" y="5509914"/>
            <a:ext cx="910148" cy="68483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66278" y="6194753"/>
            <a:ext cx="4877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www.lalibretapiruleta.com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409805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3344" y="303481"/>
            <a:ext cx="7506294" cy="1143000"/>
          </a:xfrm>
        </p:spPr>
        <p:txBody>
          <a:bodyPr>
            <a:normAutofit/>
          </a:bodyPr>
          <a:lstStyle/>
          <a:p>
            <a:pPr algn="l"/>
            <a:r>
              <a:rPr lang="es-ES" sz="4500" dirty="0" smtClean="0">
                <a:latin typeface="Barriecito Regular"/>
                <a:cs typeface="Barriecito Regular"/>
              </a:rPr>
              <a:t>Horario y faltas de asistencia</a:t>
            </a:r>
            <a:endParaRPr lang="es-ES" sz="4500" dirty="0">
              <a:latin typeface="Barriecito Regular"/>
              <a:cs typeface="Barriecito Regular"/>
            </a:endParaRPr>
          </a:p>
        </p:txBody>
      </p:sp>
      <p:pic>
        <p:nvPicPr>
          <p:cNvPr id="3" name="Imagen 2" descr="Captura de pantalla 2017-09-26 a la(s) 6.1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3507" y="2120617"/>
            <a:ext cx="3488385" cy="28221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4919" y="1674811"/>
            <a:ext cx="599170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El horario del centro es de 9 a 2. </a:t>
            </a:r>
          </a:p>
          <a:p>
            <a:pPr marL="571500" indent="-571500"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Es obligatoria la puntualidad, los retrasos de más de 10 min. </a:t>
            </a:r>
            <a:r>
              <a:rPr lang="es-ES" sz="2500" dirty="0">
                <a:latin typeface="Century Gothic"/>
                <a:cs typeface="Century Gothic"/>
              </a:rPr>
              <a:t>d</a:t>
            </a:r>
            <a:r>
              <a:rPr lang="es-ES" sz="2500" dirty="0" smtClean="0">
                <a:latin typeface="Century Gothic"/>
                <a:cs typeface="Century Gothic"/>
              </a:rPr>
              <a:t>eben justificarse.</a:t>
            </a:r>
          </a:p>
          <a:p>
            <a:pPr marL="571500" indent="-571500"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Si se llega más tarde de las 9.10 se debe esperar al siguiente cambio de clase (9.45).</a:t>
            </a:r>
          </a:p>
          <a:p>
            <a:pPr marL="571500" indent="-571500"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Las faltas de asistencia han de justificarse por escrito.</a:t>
            </a:r>
          </a:p>
        </p:txBody>
      </p:sp>
      <p:pic>
        <p:nvPicPr>
          <p:cNvPr id="6" name="Imagen 5" descr="logosinfondoletrasnegr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97" y="6071234"/>
            <a:ext cx="910148" cy="68483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492449" y="6386741"/>
            <a:ext cx="281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www.lalibretapiruleta.com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975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962638"/>
            <a:ext cx="8229600" cy="1307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 smtClean="0">
                <a:latin typeface="Century Gothic"/>
                <a:cs typeface="Century Gothic"/>
              </a:rPr>
              <a:t>C O N S E C U E N C I A S para el alumno</a:t>
            </a:r>
          </a:p>
          <a:p>
            <a:pPr>
              <a:buFontTx/>
              <a:buChar char="-"/>
            </a:pPr>
            <a:r>
              <a:rPr lang="es-ES" sz="1800" dirty="0" smtClean="0">
                <a:latin typeface="Century Gothic"/>
                <a:cs typeface="Century Gothic"/>
              </a:rPr>
              <a:t>No participar de actividades divertidas dentro y fuera del  aula.</a:t>
            </a:r>
          </a:p>
          <a:p>
            <a:pPr>
              <a:buFontTx/>
              <a:buChar char="-"/>
            </a:pPr>
            <a:r>
              <a:rPr lang="es-ES" sz="1800" dirty="0" smtClean="0">
                <a:latin typeface="Century Gothic"/>
                <a:cs typeface="Century Gothic"/>
              </a:rPr>
              <a:t>Comunicación a la familia.</a:t>
            </a:r>
          </a:p>
          <a:p>
            <a:pPr>
              <a:buFontTx/>
              <a:buChar char="-"/>
            </a:pPr>
            <a:endParaRPr lang="es-ES" sz="2000" dirty="0">
              <a:latin typeface="Century Gothic"/>
              <a:cs typeface="Century Gothic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314585" y="205782"/>
            <a:ext cx="653060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6600" dirty="0">
                <a:latin typeface="Barriecito Regular"/>
                <a:cs typeface="Barriecito Regular"/>
              </a:rPr>
              <a:t>Normas de la clase</a:t>
            </a:r>
          </a:p>
        </p:txBody>
      </p:sp>
      <p:pic>
        <p:nvPicPr>
          <p:cNvPr id="4" name="Imagen 3" descr="CONSEJOS DE CONVIVENC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91" y="1348782"/>
            <a:ext cx="5915669" cy="3232195"/>
          </a:xfrm>
          <a:prstGeom prst="rect">
            <a:avLst/>
          </a:prstGeom>
        </p:spPr>
      </p:pic>
      <p:pic>
        <p:nvPicPr>
          <p:cNvPr id="6" name="Imagen 5" descr="logosinfondoletrasnegr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97" y="6071234"/>
            <a:ext cx="910148" cy="6848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92449" y="6386741"/>
            <a:ext cx="281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www.lalibretapiruleta.com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84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85538"/>
            <a:ext cx="4675355" cy="4674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 smtClean="0">
                <a:latin typeface="Century Gothic"/>
                <a:cs typeface="Century Gothic"/>
              </a:rPr>
              <a:t>Según las normas del aula, se llevará a cabo un </a:t>
            </a:r>
            <a:r>
              <a:rPr lang="es-ES" sz="2000" dirty="0" err="1" smtClean="0">
                <a:latin typeface="Century Gothic"/>
                <a:cs typeface="Century Gothic"/>
              </a:rPr>
              <a:t>Conductómetro</a:t>
            </a:r>
            <a:r>
              <a:rPr lang="es-ES" sz="2000" dirty="0" smtClean="0">
                <a:latin typeface="Century Gothic"/>
                <a:cs typeface="Century Gothic"/>
              </a:rPr>
              <a:t>, que se usará diariamente. Se asocia el comportamiento y actitud del alumnado a un color. Los niños tendrán siempre la oportunidad de mejorar.</a:t>
            </a:r>
          </a:p>
          <a:p>
            <a:pPr marL="0" indent="0">
              <a:buNone/>
            </a:pPr>
            <a:r>
              <a:rPr lang="es-ES" sz="2000" dirty="0" smtClean="0">
                <a:latin typeface="Century Gothic"/>
                <a:cs typeface="Century Gothic"/>
              </a:rPr>
              <a:t>Cada lunes, todos volvemos al color verde y en función del comportamiento se cambia a otro color.</a:t>
            </a:r>
            <a:endParaRPr lang="es-ES" sz="2000" dirty="0">
              <a:latin typeface="Century Gothic"/>
              <a:cs typeface="Century Gothic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799036" y="205782"/>
            <a:ext cx="6530602" cy="1143000"/>
          </a:xfrm>
        </p:spPr>
        <p:txBody>
          <a:bodyPr>
            <a:normAutofit/>
          </a:bodyPr>
          <a:lstStyle/>
          <a:p>
            <a:pPr algn="l"/>
            <a:r>
              <a:rPr lang="es-ES" sz="6600" dirty="0" err="1" smtClean="0">
                <a:latin typeface="Barriecito Regular"/>
                <a:cs typeface="Barriecito Regular"/>
              </a:rPr>
              <a:t>Conductómetro</a:t>
            </a:r>
            <a:endParaRPr lang="es-ES" sz="6600" dirty="0">
              <a:latin typeface="Barriecito Regular"/>
              <a:cs typeface="Barriecito Regular"/>
            </a:endParaRPr>
          </a:p>
        </p:txBody>
      </p:sp>
      <p:pic>
        <p:nvPicPr>
          <p:cNvPr id="2" name="Imagen 1" descr="02-CONDUCTÓMETRO-600x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77" y="1453437"/>
            <a:ext cx="3407723" cy="4543630"/>
          </a:xfrm>
          <a:prstGeom prst="rect">
            <a:avLst/>
          </a:prstGeom>
        </p:spPr>
      </p:pic>
      <p:pic>
        <p:nvPicPr>
          <p:cNvPr id="6" name="Imagen 5" descr="logosinfondoletrasnegr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97" y="6071234"/>
            <a:ext cx="910148" cy="6848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92449" y="6386741"/>
            <a:ext cx="281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www.lalibretapiruleta.com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491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3372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300" dirty="0" smtClean="0">
                <a:latin typeface="Century Gothic"/>
                <a:cs typeface="Century Gothic"/>
              </a:rPr>
              <a:t>Los resultados de los alumnos van a depender de:</a:t>
            </a:r>
          </a:p>
          <a:p>
            <a:pPr>
              <a:buFontTx/>
              <a:buChar char="-"/>
            </a:pPr>
            <a:r>
              <a:rPr lang="es-ES" sz="2300" dirty="0" smtClean="0">
                <a:latin typeface="Century Gothic"/>
                <a:cs typeface="Century Gothic"/>
              </a:rPr>
              <a:t>El grado de adquisici</a:t>
            </a:r>
            <a:r>
              <a:rPr lang="es-ES" sz="2300" dirty="0" smtClean="0">
                <a:latin typeface="Century Gothic"/>
                <a:cs typeface="Century Gothic"/>
              </a:rPr>
              <a:t>ón de los</a:t>
            </a:r>
            <a:r>
              <a:rPr lang="es-ES" sz="2300" dirty="0" smtClean="0">
                <a:latin typeface="Century Gothic"/>
                <a:cs typeface="Century Gothic"/>
              </a:rPr>
              <a:t> criterios de evaluaci</a:t>
            </a:r>
            <a:r>
              <a:rPr lang="es-ES" sz="2300" dirty="0" smtClean="0">
                <a:latin typeface="Century Gothic"/>
                <a:cs typeface="Century Gothic"/>
              </a:rPr>
              <a:t>ón y competencias que corresponden a 1º.</a:t>
            </a:r>
            <a:endParaRPr lang="es-ES" sz="2300" dirty="0" smtClean="0">
              <a:latin typeface="Century Gothic"/>
              <a:cs typeface="Century Gothic"/>
            </a:endParaRPr>
          </a:p>
          <a:p>
            <a:pPr>
              <a:buFontTx/>
              <a:buChar char="-"/>
            </a:pPr>
            <a:r>
              <a:rPr lang="es-ES" sz="2300" dirty="0" smtClean="0">
                <a:latin typeface="Century Gothic"/>
                <a:cs typeface="Century Gothic"/>
              </a:rPr>
              <a:t>El </a:t>
            </a:r>
            <a:r>
              <a:rPr lang="es-ES" sz="2300" dirty="0" smtClean="0">
                <a:latin typeface="Century Gothic"/>
                <a:cs typeface="Century Gothic"/>
              </a:rPr>
              <a:t>trabajo diario en el aula.</a:t>
            </a:r>
          </a:p>
          <a:p>
            <a:pPr>
              <a:buFontTx/>
              <a:buChar char="-"/>
            </a:pPr>
            <a:r>
              <a:rPr lang="es-ES" sz="2300" dirty="0" smtClean="0">
                <a:latin typeface="Century Gothic"/>
                <a:cs typeface="Century Gothic"/>
              </a:rPr>
              <a:t>Su participación en clase. ¡Deben participar! </a:t>
            </a:r>
          </a:p>
          <a:p>
            <a:pPr>
              <a:buFontTx/>
              <a:buChar char="-"/>
            </a:pPr>
            <a:r>
              <a:rPr lang="es-ES" sz="2300" dirty="0" smtClean="0">
                <a:latin typeface="Century Gothic"/>
                <a:cs typeface="Century Gothic"/>
              </a:rPr>
              <a:t>Su nivel de lectura. ¡Leer en casa en muy importante!</a:t>
            </a:r>
          </a:p>
          <a:p>
            <a:pPr>
              <a:buFontTx/>
              <a:buChar char="-"/>
            </a:pPr>
            <a:r>
              <a:rPr lang="es-ES" sz="2300" dirty="0" smtClean="0">
                <a:latin typeface="Century Gothic"/>
                <a:cs typeface="Century Gothic"/>
              </a:rPr>
              <a:t>Los resultados en las pruebas y exámenes que se realicen.</a:t>
            </a:r>
          </a:p>
          <a:p>
            <a:pPr>
              <a:buFontTx/>
              <a:buChar char="-"/>
            </a:pPr>
            <a:r>
              <a:rPr lang="es-ES" sz="2300" dirty="0" smtClean="0">
                <a:latin typeface="Century Gothic"/>
                <a:cs typeface="Century Gothic"/>
              </a:rPr>
              <a:t>Su capacidad para trabajar en grupo.</a:t>
            </a:r>
            <a:endParaRPr lang="es-ES" sz="2300" dirty="0">
              <a:latin typeface="Century Gothic"/>
              <a:cs typeface="Century Gothic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799036" y="205782"/>
            <a:ext cx="6530602" cy="1143000"/>
          </a:xfrm>
        </p:spPr>
        <p:txBody>
          <a:bodyPr>
            <a:normAutofit/>
          </a:bodyPr>
          <a:lstStyle/>
          <a:p>
            <a:pPr algn="l"/>
            <a:r>
              <a:rPr lang="es-ES" sz="6600" dirty="0">
                <a:latin typeface="Barriecito Regular"/>
                <a:cs typeface="Barriecito Regular"/>
              </a:rPr>
              <a:t>C</a:t>
            </a:r>
            <a:r>
              <a:rPr lang="es-ES" sz="6600" dirty="0" smtClean="0">
                <a:latin typeface="Barriecito Regular"/>
                <a:cs typeface="Barriecito Regular"/>
              </a:rPr>
              <a:t>alificaciones</a:t>
            </a:r>
            <a:endParaRPr lang="es-ES" sz="6600" dirty="0">
              <a:latin typeface="Barriecito Regular"/>
              <a:cs typeface="Barriecito Regular"/>
            </a:endParaRPr>
          </a:p>
        </p:txBody>
      </p:sp>
      <p:pic>
        <p:nvPicPr>
          <p:cNvPr id="2" name="Imagen 1" descr="Captura de pantalla 2017-09-26 a la(s) 6.1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99" y="0"/>
            <a:ext cx="1612900" cy="1689100"/>
          </a:xfrm>
          <a:prstGeom prst="rect">
            <a:avLst/>
          </a:prstGeom>
        </p:spPr>
      </p:pic>
      <p:pic>
        <p:nvPicPr>
          <p:cNvPr id="5" name="Imagen 4" descr="logosinfondoletrasnegr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97" y="6071234"/>
            <a:ext cx="910148" cy="68483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492449" y="6386741"/>
            <a:ext cx="281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www.lalibretapiruleta.com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064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6949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5" b="17612"/>
          <a:stretch/>
        </p:blipFill>
        <p:spPr>
          <a:xfrm>
            <a:off x="6170132" y="205782"/>
            <a:ext cx="2516668" cy="158757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9036" y="205782"/>
            <a:ext cx="6530602" cy="1143000"/>
          </a:xfrm>
        </p:spPr>
        <p:txBody>
          <a:bodyPr>
            <a:normAutofit/>
          </a:bodyPr>
          <a:lstStyle/>
          <a:p>
            <a:pPr algn="l"/>
            <a:r>
              <a:rPr lang="es-ES" sz="6600" dirty="0" smtClean="0">
                <a:latin typeface="Barriecito Regular"/>
                <a:cs typeface="Barriecito Regular"/>
              </a:rPr>
              <a:t>Material</a:t>
            </a:r>
            <a:endParaRPr lang="es-ES" sz="6600" dirty="0">
              <a:latin typeface="Barriecito Regular"/>
              <a:cs typeface="Barriecito Regula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500" dirty="0" smtClean="0">
                <a:latin typeface="Century Gothic"/>
                <a:cs typeface="Century Gothic"/>
              </a:rPr>
              <a:t>Las familias son responsables de traer el material que se les pide, y en un tiempo razonable (no es razonable traer un lápiz un mes después de empezar).</a:t>
            </a:r>
          </a:p>
          <a:p>
            <a:pPr marL="0" indent="0">
              <a:buNone/>
            </a:pPr>
            <a:endParaRPr lang="es-ES" sz="25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s-ES" sz="2500" dirty="0" smtClean="0">
                <a:latin typeface="Century Gothic"/>
                <a:cs typeface="Century Gothic"/>
              </a:rPr>
              <a:t>Es </a:t>
            </a:r>
            <a:r>
              <a:rPr lang="es-ES" sz="2500" u="sng" dirty="0" smtClean="0">
                <a:latin typeface="Century Gothic"/>
                <a:cs typeface="Century Gothic"/>
              </a:rPr>
              <a:t>MUY IMPORTANTE </a:t>
            </a:r>
            <a:r>
              <a:rPr lang="es-ES" sz="2500" dirty="0" smtClean="0">
                <a:latin typeface="Century Gothic"/>
                <a:cs typeface="Century Gothic"/>
              </a:rPr>
              <a:t>que los alumnos cuiden su material y sean conscientes de que hay materiales que son de uso compartido: plastilina, témperas</a:t>
            </a:r>
            <a:r>
              <a:rPr lang="mr-IN" sz="2500" dirty="0" smtClean="0">
                <a:latin typeface="Century Gothic"/>
                <a:cs typeface="Century Gothic"/>
              </a:rPr>
              <a:t>…</a:t>
            </a:r>
            <a:endParaRPr lang="es-ES" sz="25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s-ES" sz="25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s-ES" sz="2500" dirty="0" smtClean="0">
                <a:latin typeface="Century Gothic"/>
                <a:cs typeface="Century Gothic"/>
              </a:rPr>
              <a:t>El material escolar no se lleva a casa. En casa deben tener un mínimo de material si lo necesitan para alguna tarea: lápiz, goma, ceras de colores</a:t>
            </a:r>
            <a:r>
              <a:rPr lang="mr-IN" sz="2500" dirty="0" smtClean="0">
                <a:latin typeface="Century Gothic"/>
                <a:cs typeface="Century Gothic"/>
              </a:rPr>
              <a:t>…</a:t>
            </a:r>
            <a:endParaRPr lang="es-ES" sz="2500" dirty="0">
              <a:latin typeface="Century Gothic"/>
              <a:cs typeface="Century Gothic"/>
            </a:endParaRPr>
          </a:p>
        </p:txBody>
      </p:sp>
      <p:pic>
        <p:nvPicPr>
          <p:cNvPr id="6" name="Imagen 5" descr="logosinfondoletrasnegr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97" y="6071234"/>
            <a:ext cx="910148" cy="6848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92449" y="6386741"/>
            <a:ext cx="281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www.lalibretapiruleta.com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564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7-09-26 a la(s) 5.5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460564"/>
            <a:ext cx="2709714" cy="260770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500" dirty="0" smtClean="0">
                <a:latin typeface="Century Gothic"/>
                <a:cs typeface="Century Gothic"/>
              </a:rPr>
              <a:t>**La tarea es responsabilidad de los </a:t>
            </a:r>
            <a:r>
              <a:rPr lang="es-ES" sz="2500" dirty="0" err="1" smtClean="0">
                <a:latin typeface="Century Gothic"/>
                <a:cs typeface="Century Gothic"/>
              </a:rPr>
              <a:t>alumn@s</a:t>
            </a:r>
            <a:r>
              <a:rPr lang="es-ES" sz="2500" dirty="0" smtClean="0">
                <a:latin typeface="Century Gothic"/>
                <a:cs typeface="Century Gothic"/>
              </a:rPr>
              <a:t>**</a:t>
            </a:r>
            <a:endParaRPr lang="es-ES" sz="2500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s-ES" sz="2500" dirty="0" smtClean="0">
              <a:latin typeface="Century Gothic"/>
              <a:cs typeface="Century Gothic"/>
            </a:endParaRPr>
          </a:p>
          <a:p>
            <a:pPr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Leer, leer y leer.</a:t>
            </a:r>
          </a:p>
          <a:p>
            <a:pPr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Las familias podrían ser un ejemplo con la lectura.</a:t>
            </a:r>
          </a:p>
          <a:p>
            <a:pPr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Pautas básicas de educación: </a:t>
            </a:r>
          </a:p>
          <a:p>
            <a:pPr marL="0" indent="0">
              <a:buNone/>
            </a:pPr>
            <a:r>
              <a:rPr lang="es-ES" sz="2500" dirty="0">
                <a:latin typeface="Century Gothic"/>
                <a:cs typeface="Century Gothic"/>
              </a:rPr>
              <a:t>	</a:t>
            </a:r>
            <a:r>
              <a:rPr lang="es-ES" sz="2500" dirty="0" smtClean="0">
                <a:latin typeface="Century Gothic"/>
                <a:cs typeface="Century Gothic"/>
              </a:rPr>
              <a:t>Buenos días, por favor, decir las </a:t>
            </a:r>
          </a:p>
          <a:p>
            <a:pPr marL="0" indent="0">
              <a:buNone/>
            </a:pPr>
            <a:r>
              <a:rPr lang="es-ES" sz="2500" dirty="0">
                <a:latin typeface="Century Gothic"/>
                <a:cs typeface="Century Gothic"/>
              </a:rPr>
              <a:t>	</a:t>
            </a:r>
            <a:r>
              <a:rPr lang="es-ES" sz="2500" dirty="0" smtClean="0">
                <a:latin typeface="Century Gothic"/>
                <a:cs typeface="Century Gothic"/>
              </a:rPr>
              <a:t>cosas con respeto, saber compartir</a:t>
            </a:r>
            <a:r>
              <a:rPr lang="mr-IN" sz="2500" dirty="0" smtClean="0">
                <a:latin typeface="Century Gothic"/>
                <a:cs typeface="Century Gothic"/>
              </a:rPr>
              <a:t>…</a:t>
            </a:r>
            <a:endParaRPr lang="es-ES_tradnl" sz="2500" dirty="0" smtClean="0">
              <a:latin typeface="Century Gothic"/>
              <a:cs typeface="Century Gothic"/>
            </a:endParaRPr>
          </a:p>
          <a:p>
            <a:pPr>
              <a:buFontTx/>
              <a:buChar char="-"/>
            </a:pPr>
            <a:r>
              <a:rPr lang="es-ES_tradnl" sz="2500" dirty="0" smtClean="0">
                <a:latin typeface="Century Gothic"/>
                <a:cs typeface="Century Gothic"/>
              </a:rPr>
              <a:t>Hacer las tareas (si hay).</a:t>
            </a:r>
          </a:p>
          <a:p>
            <a:pPr marL="0" indent="0">
              <a:buNone/>
            </a:pPr>
            <a:endParaRPr lang="es-ES_tradnl" sz="2500" dirty="0">
              <a:latin typeface="Century Gothic"/>
              <a:cs typeface="Century Gothic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799036" y="205782"/>
            <a:ext cx="6530602" cy="1143000"/>
          </a:xfrm>
        </p:spPr>
        <p:txBody>
          <a:bodyPr>
            <a:normAutofit/>
          </a:bodyPr>
          <a:lstStyle/>
          <a:p>
            <a:pPr algn="l"/>
            <a:r>
              <a:rPr lang="es-ES" sz="6600" dirty="0">
                <a:latin typeface="Barriecito Regular"/>
                <a:cs typeface="Barriecito Regular"/>
              </a:rPr>
              <a:t>Tareas en casa</a:t>
            </a:r>
          </a:p>
        </p:txBody>
      </p:sp>
      <p:pic>
        <p:nvPicPr>
          <p:cNvPr id="6" name="Imagen 5" descr="logosinfondoletrasnegr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97" y="6071234"/>
            <a:ext cx="910148" cy="6848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92449" y="6386741"/>
            <a:ext cx="281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www.lalibretapiruleta.com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182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Revisar la agenda todos los días. Firmar comunicaciones de la maestra si las hay.</a:t>
            </a:r>
          </a:p>
          <a:p>
            <a:pPr>
              <a:buFontTx/>
              <a:buChar char="-"/>
            </a:pPr>
            <a:r>
              <a:rPr lang="es-ES" sz="2500" u="sng" dirty="0" smtClean="0">
                <a:latin typeface="Century Gothic"/>
                <a:cs typeface="Century Gothic"/>
              </a:rPr>
              <a:t>Leer</a:t>
            </a:r>
            <a:r>
              <a:rPr lang="es-ES" sz="2500" dirty="0" smtClean="0">
                <a:latin typeface="Century Gothic"/>
                <a:cs typeface="Century Gothic"/>
              </a:rPr>
              <a:t> todos los comunicados que envía el colegio.</a:t>
            </a:r>
          </a:p>
          <a:p>
            <a:pPr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Revisar que el niñ</a:t>
            </a:r>
            <a:r>
              <a:rPr lang="es-ES" sz="2500" dirty="0">
                <a:latin typeface="Century Gothic"/>
                <a:cs typeface="Century Gothic"/>
              </a:rPr>
              <a:t>o</a:t>
            </a:r>
            <a:r>
              <a:rPr lang="es-ES" sz="2500" dirty="0" smtClean="0">
                <a:latin typeface="Century Gothic"/>
                <a:cs typeface="Century Gothic"/>
              </a:rPr>
              <a:t> hace la tarea y que sus trabajos están limpios y organizados (nunca hacerlos ni ayudarle en exceso). </a:t>
            </a:r>
          </a:p>
          <a:p>
            <a:pPr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Leer, leer y leer con sus hijos.</a:t>
            </a:r>
          </a:p>
          <a:p>
            <a:pPr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Ayudarles con su autonomía</a:t>
            </a:r>
            <a:r>
              <a:rPr lang="mr-IN" sz="2500" dirty="0" smtClean="0">
                <a:latin typeface="Century Gothic"/>
                <a:cs typeface="Century Gothic"/>
              </a:rPr>
              <a:t>…</a:t>
            </a:r>
            <a:endParaRPr lang="es-ES" sz="2500" dirty="0" smtClean="0">
              <a:latin typeface="Century Gothic"/>
              <a:cs typeface="Century Gothic"/>
            </a:endParaRPr>
          </a:p>
          <a:p>
            <a:pPr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Ser un ejemplo a seguir para sus </a:t>
            </a:r>
            <a:r>
              <a:rPr lang="es-ES" sz="2500" dirty="0" err="1" smtClean="0">
                <a:latin typeface="Century Gothic"/>
                <a:cs typeface="Century Gothic"/>
              </a:rPr>
              <a:t>hij@s</a:t>
            </a:r>
            <a:r>
              <a:rPr lang="es-ES" sz="2500" dirty="0" smtClean="0">
                <a:latin typeface="Century Gothic"/>
                <a:cs typeface="Century Gothic"/>
              </a:rPr>
              <a:t>.</a:t>
            </a:r>
            <a:endParaRPr lang="es-ES" sz="2500" dirty="0">
              <a:latin typeface="Century Gothic"/>
              <a:cs typeface="Century Gothic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9036" y="205782"/>
            <a:ext cx="6530602" cy="1143000"/>
          </a:xfrm>
        </p:spPr>
        <p:txBody>
          <a:bodyPr>
            <a:normAutofit/>
          </a:bodyPr>
          <a:lstStyle/>
          <a:p>
            <a:pPr algn="l"/>
            <a:r>
              <a:rPr lang="es-ES" sz="6600" dirty="0" smtClean="0">
                <a:latin typeface="Barriecito Regular"/>
                <a:cs typeface="Barriecito Regular"/>
              </a:rPr>
              <a:t>Las familias</a:t>
            </a:r>
            <a:endParaRPr lang="es-ES" sz="6600" dirty="0">
              <a:latin typeface="Barriecito Regular"/>
              <a:cs typeface="Barriecito Regular"/>
            </a:endParaRPr>
          </a:p>
        </p:txBody>
      </p:sp>
      <p:pic>
        <p:nvPicPr>
          <p:cNvPr id="6" name="Imagen 5" descr="Captura de pantalla 2017-09-26 a la(s) 6.0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6" y="3766376"/>
            <a:ext cx="2376485" cy="2412712"/>
          </a:xfrm>
          <a:prstGeom prst="rect">
            <a:avLst/>
          </a:prstGeom>
        </p:spPr>
      </p:pic>
      <p:pic>
        <p:nvPicPr>
          <p:cNvPr id="7" name="Imagen 6" descr="logosinfondoletrasnegr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97" y="6071234"/>
            <a:ext cx="910148" cy="6848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92449" y="6386741"/>
            <a:ext cx="281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www.lalibretapiruleta.com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146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s-ES" sz="2500" dirty="0" smtClean="0">
              <a:latin typeface="Century Gothic"/>
              <a:cs typeface="Century Gothic"/>
            </a:endParaRPr>
          </a:p>
          <a:p>
            <a:pPr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Agenda.</a:t>
            </a:r>
          </a:p>
          <a:p>
            <a:pPr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Teléfono</a:t>
            </a:r>
            <a:r>
              <a:rPr lang="es-ES_tradnl" sz="2500" dirty="0" smtClean="0">
                <a:latin typeface="Century Gothic"/>
                <a:cs typeface="Century Gothic"/>
              </a:rPr>
              <a:t>: 922.33.08.95</a:t>
            </a:r>
          </a:p>
          <a:p>
            <a:pPr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E-mail: 38010578@gobiernodecanarias.org</a:t>
            </a:r>
          </a:p>
          <a:p>
            <a:pPr>
              <a:buFontTx/>
              <a:buChar char="-"/>
            </a:pPr>
            <a:r>
              <a:rPr lang="es-ES" sz="2500" dirty="0" smtClean="0">
                <a:latin typeface="Century Gothic"/>
                <a:cs typeface="Century Gothic"/>
              </a:rPr>
              <a:t>Horario de visita de padres: 2º y 4º lunes de cada mes de 16.00 a 18.00 horas </a:t>
            </a:r>
            <a:r>
              <a:rPr lang="es-ES" sz="2300" dirty="0" smtClean="0">
                <a:latin typeface="Century Gothic"/>
                <a:cs typeface="Century Gothic"/>
              </a:rPr>
              <a:t>(mejor concretar cita).</a:t>
            </a:r>
          </a:p>
          <a:p>
            <a:pPr>
              <a:buFontTx/>
              <a:buChar char="-"/>
            </a:pPr>
            <a:endParaRPr lang="es-ES" sz="2300" dirty="0">
              <a:latin typeface="Century Gothic"/>
              <a:cs typeface="Century Gothic"/>
            </a:endParaRPr>
          </a:p>
          <a:p>
            <a:pPr>
              <a:buFontTx/>
              <a:buChar char="-"/>
            </a:pPr>
            <a:r>
              <a:rPr lang="es-ES" sz="2300" dirty="0" err="1" smtClean="0">
                <a:latin typeface="Century Gothic"/>
                <a:cs typeface="Century Gothic"/>
              </a:rPr>
              <a:t>APPFamilias</a:t>
            </a:r>
            <a:r>
              <a:rPr lang="es-ES" sz="2300" dirty="0" smtClean="0">
                <a:latin typeface="Century Gothic"/>
                <a:cs typeface="Century Gothic"/>
              </a:rPr>
              <a:t> </a:t>
            </a:r>
            <a:r>
              <a:rPr lang="es-ES" sz="1600" dirty="0" smtClean="0">
                <a:latin typeface="Century Gothic"/>
                <a:cs typeface="Century Gothic"/>
              </a:rPr>
              <a:t>de la Consejería de Educación</a:t>
            </a:r>
            <a:r>
              <a:rPr lang="es-ES" sz="2300" dirty="0" smtClean="0">
                <a:latin typeface="Century Gothic"/>
                <a:cs typeface="Century Gothic"/>
              </a:rPr>
              <a:t>.</a:t>
            </a:r>
          </a:p>
          <a:p>
            <a:pPr>
              <a:buFontTx/>
              <a:buChar char="-"/>
            </a:pPr>
            <a:endParaRPr lang="es-ES" sz="2500" dirty="0" smtClean="0">
              <a:latin typeface="Century Gothic"/>
              <a:cs typeface="Century Gothic"/>
            </a:endParaRPr>
          </a:p>
          <a:p>
            <a:endParaRPr lang="es-ES" sz="2500" dirty="0">
              <a:latin typeface="Century Gothic"/>
              <a:cs typeface="Century Gothic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19060" y="271252"/>
            <a:ext cx="78724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6600" dirty="0" smtClean="0">
                <a:latin typeface="Barriecito Regular"/>
                <a:cs typeface="Barriecito Regular"/>
              </a:rPr>
              <a:t>Contacto con la escuela</a:t>
            </a:r>
            <a:endParaRPr lang="es-ES" sz="6600" dirty="0">
              <a:latin typeface="Barriecito Regular"/>
              <a:cs typeface="Barriecito Regular"/>
            </a:endParaRPr>
          </a:p>
        </p:txBody>
      </p:sp>
      <p:pic>
        <p:nvPicPr>
          <p:cNvPr id="7" name="Imagen 6" descr="Captura de pantalla 2017-09-26 a la(s) 7.5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53" y="5061251"/>
            <a:ext cx="1358900" cy="1333500"/>
          </a:xfrm>
          <a:prstGeom prst="rect">
            <a:avLst/>
          </a:prstGeom>
        </p:spPr>
      </p:pic>
      <p:pic>
        <p:nvPicPr>
          <p:cNvPr id="8" name="Imagen 7" descr="internet-1181587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54" y="4644874"/>
            <a:ext cx="2522345" cy="1749877"/>
          </a:xfrm>
          <a:prstGeom prst="rect">
            <a:avLst/>
          </a:prstGeom>
        </p:spPr>
      </p:pic>
      <p:pic>
        <p:nvPicPr>
          <p:cNvPr id="9" name="Imagen 8" descr="logosinfondoletrasnegr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97" y="6071234"/>
            <a:ext cx="910148" cy="68483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492449" y="6386741"/>
            <a:ext cx="281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www.lalibretapiruleta.com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1571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519</Words>
  <Application>Microsoft Macintosh PowerPoint</Application>
  <PresentationFormat>Presentación en pantalla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Horario y faltas de asistencia</vt:lpstr>
      <vt:lpstr>Normas de la clase</vt:lpstr>
      <vt:lpstr>Conductómetro</vt:lpstr>
      <vt:lpstr>Calificaciones</vt:lpstr>
      <vt:lpstr>Material</vt:lpstr>
      <vt:lpstr>Tareas en casa</vt:lpstr>
      <vt:lpstr>Las familias</vt:lpstr>
      <vt:lpstr>Contacto con la escuela</vt:lpstr>
      <vt:lpstr>Este va a ser un gran año que vamos a compartir...  ¡Ayudémonos y disfrutémoslo!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grado </dc:title>
  <dc:creator>Vanesa Díaz</dc:creator>
  <cp:lastModifiedBy>Vanesa Díaz</cp:lastModifiedBy>
  <cp:revision>61</cp:revision>
  <dcterms:created xsi:type="dcterms:W3CDTF">2017-09-23T21:34:39Z</dcterms:created>
  <dcterms:modified xsi:type="dcterms:W3CDTF">2019-09-07T14:04:44Z</dcterms:modified>
</cp:coreProperties>
</file>